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6858000" cy="9144000"/>
  <p:embeddedFontLst>
    <p:embeddedFont>
      <p:font typeface="Libre Franklin"/>
      <p:regular r:id="rId39"/>
      <p:bold r:id="rId40"/>
      <p:italic r:id="rId41"/>
      <p:boldItalic r:id="rId42"/>
    </p:embeddedFont>
    <p:embeddedFont>
      <p:font typeface="Bebas Neue"/>
      <p:regular r:id="rId43"/>
    </p:embeddedFont>
    <p:embeddedFont>
      <p:font typeface="Candara"/>
      <p:regular r:id="rId44"/>
      <p:bold r:id="rId45"/>
      <p:italic r:id="rId46"/>
      <p:boldItalic r:id="rId47"/>
    </p:embeddedFont>
    <p:embeddedFont>
      <p:font typeface="Libre Franklin Medium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2" roundtripDataSignature="AMtx7miTuD/IpCWn5raAwqU5UIn9AL1V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Franklin-bold.fntdata"/><Relationship Id="rId42" Type="http://schemas.openxmlformats.org/officeDocument/2006/relationships/font" Target="fonts/LibreFranklin-boldItalic.fntdata"/><Relationship Id="rId41" Type="http://schemas.openxmlformats.org/officeDocument/2006/relationships/font" Target="fonts/LibreFranklin-italic.fntdata"/><Relationship Id="rId44" Type="http://schemas.openxmlformats.org/officeDocument/2006/relationships/font" Target="fonts/Candara-regular.fntdata"/><Relationship Id="rId43" Type="http://schemas.openxmlformats.org/officeDocument/2006/relationships/font" Target="fonts/BebasNeue-regular.fntdata"/><Relationship Id="rId46" Type="http://schemas.openxmlformats.org/officeDocument/2006/relationships/font" Target="fonts/Candara-italic.fntdata"/><Relationship Id="rId45" Type="http://schemas.openxmlformats.org/officeDocument/2006/relationships/font" Target="fonts/Candar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ibreFranklinMedium-regular.fntdata"/><Relationship Id="rId47" Type="http://schemas.openxmlformats.org/officeDocument/2006/relationships/font" Target="fonts/Candara-boldItalic.fntdata"/><Relationship Id="rId49" Type="http://schemas.openxmlformats.org/officeDocument/2006/relationships/font" Target="fonts/LibreFranklin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LibreFranklin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ibreFranklinMedium-boldItalic.fntdata"/><Relationship Id="rId50" Type="http://schemas.openxmlformats.org/officeDocument/2006/relationships/font" Target="fonts/LibreFranklinMedium-italic.fntdata"/><Relationship Id="rId52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На левом рукаве рубашки на расстоянии 1,5 см ниже плечевого шва</a:t>
            </a:r>
            <a:endParaRPr/>
          </a:p>
        </p:txBody>
      </p:sp>
      <p:sp>
        <p:nvSpPr>
          <p:cNvPr id="176" name="Google Shape;17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(ЭВ) на левом рукаве рубашки на 1 см ниже нашивки с эмблемой и названием конференции, миссии, униона церквей или на 1,5 см ниже плечевого шва для сотрудников унионов, миссий, в состав которых входит несколько конференций и для сотрудников дивизиона;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 галстуке следопыта расстояние от (ЭВ/ЭВ-1) до вершины тупого угла 6,5 см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(ЭВ) на зажиме для галстука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(ЭВ)/(ЭВ-1) – на галстуке</a:t>
            </a:r>
            <a:endParaRPr/>
          </a:p>
        </p:txBody>
      </p:sp>
      <p:sp>
        <p:nvSpPr>
          <p:cNvPr id="183" name="Google Shape;18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в эмблеме Всемирного клуба «Следопыт» (ЭВ)</a:t>
            </a:r>
            <a:endParaRPr/>
          </a:p>
        </p:txBody>
      </p:sp>
      <p:sp>
        <p:nvSpPr>
          <p:cNvPr id="192" name="Google Shape;19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(ШС)– на левом рукаве на 11 см ниже эмблемы (ЭВ) нашивается первый шеврон ступени «Друг», все остальные шевроны пришиваются в порядке прохождения ступеней вплотную друг к другу Позиция (ПШ) – на левом рукаве на 4 см ниже эмблемы (ЭВ). Шевроны размером 0,5 см идут снизу вверх в следующем порядке: Друг, Спутник, Исследователь, Разведчик, Путешественник, Проводник на расстоянии 0,2 см друг от друга.</a:t>
            </a:r>
            <a:endParaRPr/>
          </a:p>
        </p:txBody>
      </p:sp>
      <p:sp>
        <p:nvSpPr>
          <p:cNvPr id="201" name="Google Shape;201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по центру на 0,5 см выше клапана левого кармана рубашки</a:t>
            </a:r>
            <a:endParaRPr/>
          </a:p>
        </p:txBody>
      </p:sp>
      <p:sp>
        <p:nvSpPr>
          <p:cNvPr id="210" name="Google Shape;210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(СЗ) – по центру на клапане левого кармана рубашки. Значки прикрепляются в порядке их получения, следующий располагается справа от предыдущего влево и сохраняя центровку. Расстояние между значками 0,2 см. Позиция (МПЗ) – значок мастре-проводника находится выше ряда со значками ступеней (СЗ) по центру на клапане левого кармана рубашки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(ЭМП) на флаге мастер-поводнка, на галстуке мастер-проводника и на значке мастер-проводника</a:t>
            </a:r>
            <a:endParaRPr/>
          </a:p>
        </p:txBody>
      </p:sp>
      <p:sp>
        <p:nvSpPr>
          <p:cNvPr id="226" name="Google Shape;226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на значках ступеней (СЗ)</a:t>
            </a:r>
            <a:endParaRPr/>
          </a:p>
        </p:txBody>
      </p:sp>
      <p:sp>
        <p:nvSpPr>
          <p:cNvPr id="235" name="Google Shape;235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(ЗМП)-  как отдельный элемент (на 1 см ниже (ЭВ));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планке (ПШМП) Позиция (МП)– по центру на 0,5 см выше клапана левого кармана рубашки</a:t>
            </a:r>
            <a:endParaRPr/>
          </a:p>
        </p:txBody>
      </p:sp>
      <p:sp>
        <p:nvSpPr>
          <p:cNvPr id="243" name="Google Shape;243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на левом рукаве на 1 см ниже эмблемы (ЭВ)</a:t>
            </a:r>
            <a:endParaRPr/>
          </a:p>
        </p:txBody>
      </p:sp>
      <p:sp>
        <p:nvSpPr>
          <p:cNvPr id="252" name="Google Shape;252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Форма, которую носят следопыты, помогает сделать работу клуба реальной и видимой. Сама по себе форма является символом, отражающим идеалы и стандарты Всемирного движения следопытов. Каждый член клуба становится важным представителем организации, а ношение формы придает осознание принадлежности к клубу, который в истинном свете представляет адвентистскую молодежь сегодня. Если же униформа носится как обычная одежда, то, следовательно, она не выполняет своего предназначения.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над левым карманом рубашки выше нашивки ступени</a:t>
            </a:r>
            <a:endParaRPr/>
          </a:p>
        </p:txBody>
      </p:sp>
      <p:sp>
        <p:nvSpPr>
          <p:cNvPr id="259" name="Google Shape;259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на клапане левого кармана выше значков ступеней по центру</a:t>
            </a:r>
            <a:endParaRPr/>
          </a:p>
        </p:txBody>
      </p:sp>
      <p:sp>
        <p:nvSpPr>
          <p:cNvPr id="266" name="Google Shape;266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на наградной ленте</a:t>
            </a:r>
            <a:endParaRPr/>
          </a:p>
        </p:txBody>
      </p:sp>
      <p:sp>
        <p:nvSpPr>
          <p:cNvPr id="274" name="Google Shape;274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на левом кармане рубашки под значками ступеней (СЗ) по центру</a:t>
            </a:r>
            <a:endParaRPr/>
          </a:p>
        </p:txBody>
      </p:sp>
      <p:sp>
        <p:nvSpPr>
          <p:cNvPr id="282" name="Google Shape;282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фиксируется на пуговице под левым погоном рубашки.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Цвет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Генеральная Конференция – желтый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дивизион – желтый,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унион – красный,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конференция,  миссия, унион церквей – голубой,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областной координатор – белый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директор местного клуба «Следопыт» комбинация голубого и белого цветов,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директор местного клуба «Искатели приключений» - комбинация бордового и белого цветов</a:t>
            </a:r>
            <a:endParaRPr/>
          </a:p>
        </p:txBody>
      </p:sp>
      <p:sp>
        <p:nvSpPr>
          <p:cNvPr id="290" name="Google Shape;290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Флаг местного клуба «Следопыт» - необходим для идентификации церковного клуба, хранится в помещенииклуба/ в церкви на флагштоке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Флаг программы мастер-проводник – хранится в офисе конференции на флагштоке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Официальная форма состоит из рубашки специального покроя, черной прямой юбки (девочки) и черных брюк (мальчики), галстука и зажима для галстука, темно-зеленой наградной ленты, эмблем и нашивок, соответствующих статусу и достигнутым успехам следопыта.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Элементы полевой формы - футболка/поло в теплое время года, толстовка в холодное время года, удобные брюки/джинсы, галстук с зажимом (зажим не обязательно официальный).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Галстук следопыта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Галстук мастера-проводника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Зажим для (ГС) и (МП-С)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Наградная лента следопыта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1" name="Google Shape;12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Носить форму рекомендуется в следующих случаях: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 всех встречах следопытов;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при любом общественном сборе, когда кто-либо из ребят  или все вместе выступают в роли: -посыльных, -сопровождающих, -почетного караула или знаменной группы;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по случаям, особо оговоренным директором клуба;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во время специальных служений следопытов;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при участии  в миссионерском служении или в социальной работе.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на правом рукаве рубашки на 1,5 см ниже плечевого шва</a:t>
            </a:r>
            <a:endParaRPr/>
          </a:p>
        </p:txBody>
      </p:sp>
      <p:sp>
        <p:nvSpPr>
          <p:cNvPr id="153" name="Google Shape;15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– на правом рукаве под нашивкой с названием местного клуба «Следопыт» (или под нашивкой с названием организации для сотрудников конференций, унионов, миссий, дивизиона) на расстоянии 1,5 см от нижнего края этой нашивки</a:t>
            </a:r>
            <a:endParaRPr/>
          </a:p>
        </p:txBody>
      </p:sp>
      <p:sp>
        <p:nvSpPr>
          <p:cNvPr id="160" name="Google Shape;16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 -  на правом рукаве рубашки: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для следопыта – на 1,5 см ниже эмблемы (М)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для лидера – на 1,5 см ниже эмблемы (ДС)</a:t>
            </a:r>
            <a:endParaRPr/>
          </a:p>
        </p:txBody>
      </p:sp>
      <p:sp>
        <p:nvSpPr>
          <p:cNvPr id="167" name="Google Shape;16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" name="Google Shape;19;p35"/>
          <p:cNvSpPr/>
          <p:nvPr/>
        </p:nvSpPr>
        <p:spPr>
          <a:xfrm>
            <a:off x="-2380" y="-925"/>
            <a:ext cx="9146380" cy="6858925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" name="Google Shape;20;p35"/>
          <p:cNvSpPr txBox="1"/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" type="subTitle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5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5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4"/>
          <p:cNvSpPr txBox="1"/>
          <p:nvPr>
            <p:ph idx="1" type="body"/>
          </p:nvPr>
        </p:nvSpPr>
        <p:spPr>
          <a:xfrm rot="5400000">
            <a:off x="2793506" y="-869917"/>
            <a:ext cx="3579849" cy="7520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5" name="Google Shape;85;p44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4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4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5"/>
          <p:cNvSpPr txBox="1"/>
          <p:nvPr>
            <p:ph type="title"/>
          </p:nvPr>
        </p:nvSpPr>
        <p:spPr>
          <a:xfrm rot="5400000">
            <a:off x="5318919" y="1585120"/>
            <a:ext cx="46783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5"/>
          <p:cNvSpPr txBox="1"/>
          <p:nvPr>
            <p:ph idx="1" type="body"/>
          </p:nvPr>
        </p:nvSpPr>
        <p:spPr>
          <a:xfrm rot="5400000">
            <a:off x="1127919" y="-396080"/>
            <a:ext cx="467836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1" name="Google Shape;91;p45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5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5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/>
          <p:nvPr/>
        </p:nvSpPr>
        <p:spPr>
          <a:xfrm>
            <a:off x="-2380" y="-925"/>
            <a:ext cx="9146380" cy="6858925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" name="Google Shape;38;p3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" name="Google Shape;39;p38"/>
          <p:cNvSpPr txBox="1"/>
          <p:nvPr>
            <p:ph type="title"/>
          </p:nvPr>
        </p:nvSpPr>
        <p:spPr>
          <a:xfrm rot="-2460000">
            <a:off x="819399" y="1726737"/>
            <a:ext cx="5650992" cy="120750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b="0" i="0" sz="3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" type="body"/>
          </p:nvPr>
        </p:nvSpPr>
        <p:spPr>
          <a:xfrm rot="-2460000">
            <a:off x="1216152" y="2468304"/>
            <a:ext cx="6510528" cy="329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/>
          <p:nvPr>
            <p:ph idx="1" type="body"/>
          </p:nvPr>
        </p:nvSpPr>
        <p:spPr>
          <a:xfrm>
            <a:off x="822960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46" name="Google Shape;46;p39"/>
          <p:cNvSpPr txBox="1"/>
          <p:nvPr>
            <p:ph idx="2" type="body"/>
          </p:nvPr>
        </p:nvSpPr>
        <p:spPr>
          <a:xfrm>
            <a:off x="4700016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47" name="Google Shape;47;p39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0" name="Google Shape;50;p39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" type="body"/>
          </p:nvPr>
        </p:nvSpPr>
        <p:spPr>
          <a:xfrm>
            <a:off x="822960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40"/>
          <p:cNvSpPr txBox="1"/>
          <p:nvPr>
            <p:ph idx="2" type="body"/>
          </p:nvPr>
        </p:nvSpPr>
        <p:spPr>
          <a:xfrm>
            <a:off x="819150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55" name="Google Shape;55;p40"/>
          <p:cNvSpPr txBox="1"/>
          <p:nvPr>
            <p:ph idx="3" type="body"/>
          </p:nvPr>
        </p:nvSpPr>
        <p:spPr>
          <a:xfrm>
            <a:off x="4700016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40"/>
          <p:cNvSpPr txBox="1"/>
          <p:nvPr>
            <p:ph idx="4" type="body"/>
          </p:nvPr>
        </p:nvSpPr>
        <p:spPr>
          <a:xfrm>
            <a:off x="4700016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57" name="Google Shape;57;p40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0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1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2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42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" name="Google Shape;67;p42"/>
          <p:cNvSpPr txBox="1"/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0" i="0" sz="2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2"/>
          <p:cNvSpPr txBox="1"/>
          <p:nvPr>
            <p:ph idx="1" type="body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30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69" name="Google Shape;69;p42"/>
          <p:cNvSpPr txBox="1"/>
          <p:nvPr>
            <p:ph idx="2" type="body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42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2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/>
          <p:nvPr>
            <p:ph idx="2" type="pic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182875" wrap="square" tIns="45700">
            <a:normAutofit/>
          </a:bodyPr>
          <a:lstStyle>
            <a:lvl1pPr lvl="0" marR="0" rtl="0" algn="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5" name="Google Shape;75;p4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43"/>
          <p:cNvSpPr/>
          <p:nvPr/>
        </p:nvSpPr>
        <p:spPr>
          <a:xfrm>
            <a:off x="0" y="5048250"/>
            <a:ext cx="3571875" cy="1809750"/>
          </a:xfrm>
          <a:custGeom>
            <a:rect b="b" l="l" r="r" t="t"/>
            <a:pathLst>
              <a:path extrusionOk="0" h="1809750" w="3571875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43"/>
          <p:cNvSpPr txBox="1"/>
          <p:nvPr>
            <p:ph type="title"/>
          </p:nvPr>
        </p:nvSpPr>
        <p:spPr>
          <a:xfrm rot="-2460000">
            <a:off x="671197" y="1717501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b="0" sz="2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1" type="body"/>
          </p:nvPr>
        </p:nvSpPr>
        <p:spPr>
          <a:xfrm rot="-2460000">
            <a:off x="1143479" y="2180529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43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3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/>
          <p:nvPr/>
        </p:nvSpPr>
        <p:spPr>
          <a:xfrm>
            <a:off x="-2382" y="5050633"/>
            <a:ext cx="3574257" cy="1807368"/>
          </a:xfrm>
          <a:custGeom>
            <a:rect b="b" l="l" r="r" t="t"/>
            <a:pathLst>
              <a:path extrusionOk="0" h="1807368" w="3574257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34"/>
          <p:cNvSpPr/>
          <p:nvPr/>
        </p:nvSpPr>
        <p:spPr>
          <a:xfrm>
            <a:off x="-2380" y="5051292"/>
            <a:ext cx="9146380" cy="1806709"/>
          </a:xfrm>
          <a:custGeom>
            <a:rect b="b" l="l" r="r" t="t"/>
            <a:pathLst>
              <a:path extrusionOk="0" h="527584" w="335280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12;p34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b="0" i="0" sz="2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4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" name="Google Shape;15;p34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" name="Google Shape;16;p34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jpg"/><Relationship Id="rId4" Type="http://schemas.openxmlformats.org/officeDocument/2006/relationships/image" Target="../media/image46.jpg"/><Relationship Id="rId5" Type="http://schemas.openxmlformats.org/officeDocument/2006/relationships/image" Target="../media/image45.jpg"/><Relationship Id="rId6" Type="http://schemas.openxmlformats.org/officeDocument/2006/relationships/image" Target="../media/image47.jpg"/><Relationship Id="rId7" Type="http://schemas.openxmlformats.org/officeDocument/2006/relationships/image" Target="../media/image4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 rot="-2485197">
            <a:off x="225294" y="1055420"/>
            <a:ext cx="4616358" cy="914725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Bebas Neue"/>
              <a:buNone/>
            </a:pPr>
            <a:r>
              <a:rPr lang="ru-RU" sz="5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ПОЛОЖЕНИЕ </a:t>
            </a:r>
            <a:endParaRPr sz="540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9" name="Google Shape;99;p1"/>
          <p:cNvSpPr txBox="1"/>
          <p:nvPr/>
        </p:nvSpPr>
        <p:spPr>
          <a:xfrm rot="-2511697">
            <a:off x="618956" y="1684164"/>
            <a:ext cx="5400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ПО ФОРМЕ</a:t>
            </a:r>
            <a:endParaRPr sz="5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1"/>
          <p:cNvSpPr txBox="1"/>
          <p:nvPr/>
        </p:nvSpPr>
        <p:spPr>
          <a:xfrm rot="-2462847">
            <a:off x="1395587" y="5682801"/>
            <a:ext cx="9492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0578A2"/>
                </a:solidFill>
                <a:latin typeface="Bebas Neue"/>
                <a:ea typeface="Bebas Neue"/>
                <a:cs typeface="Bebas Neue"/>
                <a:sym typeface="Bebas Neue"/>
              </a:rPr>
              <a:t>2016</a:t>
            </a:r>
            <a:endParaRPr sz="4400">
              <a:solidFill>
                <a:srgbClr val="0578A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C:\Users\Elena\Desktop\Безымянный-1.png"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490875">
            <a:off x="5602242" y="1810819"/>
            <a:ext cx="3156649" cy="301174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2285984" y="6286520"/>
            <a:ext cx="66437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http://adventistfiles.net/yamolod/pathfinder/pp/pp-2016.pdf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/>
          <p:nvPr>
            <p:ph type="title"/>
          </p:nvPr>
        </p:nvSpPr>
        <p:spPr>
          <a:xfrm>
            <a:off x="214282" y="365760"/>
            <a:ext cx="8715436" cy="1777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</a:pPr>
            <a:r>
              <a:rPr lang="ru-RU" cap="none">
                <a:latin typeface="Bebas Neue"/>
                <a:ea typeface="Bebas Neue"/>
                <a:cs typeface="Bebas Neue"/>
                <a:sym typeface="Bebas Neue"/>
              </a:rPr>
              <a:t>Идентификационные</a:t>
            </a:r>
            <a:br>
              <a:rPr lang="ru-RU" cap="none">
                <a:latin typeface="Bebas Neue"/>
                <a:ea typeface="Bebas Neue"/>
                <a:cs typeface="Bebas Neue"/>
                <a:sym typeface="Bebas Neue"/>
              </a:rPr>
            </a:b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НАШИВКА С ЭМБЛЕМОЙ И НАЗВАНИЕМ </a:t>
            </a: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КОНФЕРЕНЦИИ/ МИССИИ/УНИОНА ЦЕРКВЕЙ (К)</a:t>
            </a:r>
            <a:endParaRPr/>
          </a:p>
        </p:txBody>
      </p:sp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70" y="2500306"/>
            <a:ext cx="5107973" cy="315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type="title"/>
          </p:nvPr>
        </p:nvSpPr>
        <p:spPr>
          <a:xfrm>
            <a:off x="285720" y="365760"/>
            <a:ext cx="4429156" cy="1848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</a:pPr>
            <a:r>
              <a:rPr lang="ru-RU" cap="none">
                <a:latin typeface="Bebas Neue"/>
                <a:ea typeface="Bebas Neue"/>
                <a:cs typeface="Bebas Neue"/>
                <a:sym typeface="Bebas Neue"/>
              </a:rPr>
              <a:t>Идентификационные</a:t>
            </a:r>
            <a:br>
              <a:rPr lang="ru-RU" cap="none">
                <a:latin typeface="Bebas Neue"/>
                <a:ea typeface="Bebas Neue"/>
                <a:cs typeface="Bebas Neue"/>
                <a:sym typeface="Bebas Neue"/>
              </a:rPr>
            </a:b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ЭМБЛЕМА ВСЕМИРНОГО КЛУБА “СЛЕДОПЫТ” (ЭВ)</a:t>
            </a:r>
            <a:endParaRPr/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2571744"/>
            <a:ext cx="3422381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/>
          <p:nvPr/>
        </p:nvSpPr>
        <p:spPr>
          <a:xfrm>
            <a:off x="4572000" y="571480"/>
            <a:ext cx="45720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ЭМБЛЕМА ВСЕМИРНОГО КЛУБА “СЛЕДОПЫТ” (ЭВ-1</a:t>
            </a:r>
            <a:endParaRPr b="1"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8" name="Google Shape;18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66" y="2571744"/>
            <a:ext cx="3712602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/>
          <p:nvPr>
            <p:ph type="title"/>
          </p:nvPr>
        </p:nvSpPr>
        <p:spPr>
          <a:xfrm>
            <a:off x="214282" y="365760"/>
            <a:ext cx="8715436" cy="758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Bebas Neue"/>
              <a:buNone/>
            </a:pPr>
            <a:r>
              <a:rPr b="1" lang="ru-RU" sz="3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ЭМБЛЕМА (ЭТ-1</a:t>
            </a:r>
            <a:endParaRPr b="1" sz="32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5076056" y="5877272"/>
            <a:ext cx="3816424" cy="747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8CEF9"/>
              </a:buClr>
              <a:buSzPts val="4000"/>
              <a:buFont typeface="Bebas Neue"/>
              <a:buNone/>
            </a:pPr>
            <a:r>
              <a:rPr lang="ru-RU" sz="4000" cap="none">
                <a:solidFill>
                  <a:srgbClr val="58CEF9"/>
                </a:solidFill>
                <a:latin typeface="Bebas Neue"/>
                <a:ea typeface="Bebas Neue"/>
                <a:cs typeface="Bebas Neue"/>
                <a:sym typeface="Bebas Neue"/>
              </a:rPr>
              <a:t>ПОЛОЖЕНИЕ ПО ФОРМЕ</a:t>
            </a:r>
            <a:endParaRPr sz="11500" cap="none">
              <a:solidFill>
                <a:srgbClr val="58CEF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677" y="1643050"/>
            <a:ext cx="3244959" cy="307183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/>
          <p:cNvSpPr txBox="1"/>
          <p:nvPr/>
        </p:nvSpPr>
        <p:spPr>
          <a:xfrm>
            <a:off x="5500694" y="4500570"/>
            <a:ext cx="32263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Используется в эмблеме (ЭВ)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/>
          <p:nvPr>
            <p:ph type="title"/>
          </p:nvPr>
        </p:nvSpPr>
        <p:spPr>
          <a:xfrm>
            <a:off x="357158" y="365760"/>
            <a:ext cx="3571900" cy="1348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bas Neue"/>
              <a:buNone/>
            </a:pPr>
            <a:br>
              <a:rPr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ru-RU" cap="none">
                <a:latin typeface="Bebas Neue"/>
                <a:ea typeface="Bebas Neue"/>
                <a:cs typeface="Bebas Neue"/>
                <a:sym typeface="Bebas Neue"/>
              </a:rPr>
              <a:t>Отличительные</a:t>
            </a:r>
            <a:br>
              <a:rPr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br>
              <a:rPr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ШЕВРОН СТУПЕНИ КЛУБА «СЛЕДОПЫТ» (ШС)</a:t>
            </a:r>
            <a:endParaRPr b="1"/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2928934"/>
            <a:ext cx="3431753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/>
          <p:nvPr/>
        </p:nvSpPr>
        <p:spPr>
          <a:xfrm>
            <a:off x="4357686" y="428604"/>
            <a:ext cx="45720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ПЛАНКА С ШЕВРОНАМИ СТУПЕНЕЙ КЛУБА «СЛЕДОПЫТ» (ПШ)</a:t>
            </a:r>
            <a:endParaRPr b="1"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6" name="Google Shape;20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2132" y="2895329"/>
            <a:ext cx="2543856" cy="3142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/>
          <p:nvPr>
            <p:ph type="title"/>
          </p:nvPr>
        </p:nvSpPr>
        <p:spPr>
          <a:xfrm>
            <a:off x="822960" y="365760"/>
            <a:ext cx="7520940" cy="1491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bas Neue"/>
              <a:buNone/>
            </a:pP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ru-RU" cap="none">
                <a:latin typeface="Bebas Neue"/>
                <a:ea typeface="Bebas Neue"/>
                <a:cs typeface="Bebas Neue"/>
                <a:sym typeface="Bebas Neue"/>
              </a:rPr>
              <a:t>Отличительные</a:t>
            </a: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КАРМАННАЯ НАШИВКА СТУПЕНИ (С)</a:t>
            </a:r>
            <a:endParaRPr/>
          </a:p>
        </p:txBody>
      </p:sp>
      <p:pic>
        <p:nvPicPr>
          <p:cNvPr id="213" name="Google Shape;2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4546" y="2714620"/>
            <a:ext cx="6057970" cy="2888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/>
          <p:nvPr>
            <p:ph type="title"/>
          </p:nvPr>
        </p:nvSpPr>
        <p:spPr>
          <a:xfrm>
            <a:off x="428596" y="365760"/>
            <a:ext cx="7072362" cy="11344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</a:pPr>
            <a:r>
              <a:rPr lang="ru-RU" cap="none">
                <a:latin typeface="Bebas Neue"/>
                <a:ea typeface="Bebas Neue"/>
                <a:cs typeface="Bebas Neue"/>
                <a:sym typeface="Bebas Neue"/>
              </a:rPr>
              <a:t>Отличительные</a:t>
            </a:r>
            <a:br>
              <a:rPr lang="ru-RU" cap="none">
                <a:latin typeface="Bebas Neue"/>
                <a:ea typeface="Bebas Neue"/>
                <a:cs typeface="Bebas Neue"/>
                <a:sym typeface="Bebas Neue"/>
              </a:rPr>
            </a:br>
            <a:br>
              <a:rPr lang="ru-RU" cap="none">
                <a:latin typeface="Bebas Neue"/>
                <a:ea typeface="Bebas Neue"/>
                <a:cs typeface="Bebas Neue"/>
                <a:sym typeface="Bebas Neue"/>
              </a:rPr>
            </a:br>
            <a:r>
              <a:rPr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ЗНАЧОК СТУПЕНИ </a:t>
            </a: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(СЗ)</a:t>
            </a:r>
            <a:br>
              <a:rPr lang="ru-RU"/>
            </a:br>
            <a:endParaRPr/>
          </a:p>
        </p:txBody>
      </p:sp>
      <p:pic>
        <p:nvPicPr>
          <p:cNvPr id="220" name="Google Shape;2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72" y="1643050"/>
            <a:ext cx="5925259" cy="93316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5"/>
          <p:cNvSpPr/>
          <p:nvPr/>
        </p:nvSpPr>
        <p:spPr>
          <a:xfrm>
            <a:off x="1071538" y="3071810"/>
            <a:ext cx="77867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ЗНАЧОК МАСТЕР- ПРОВОДНИКА </a:t>
            </a:r>
            <a:r>
              <a:rPr b="1" lang="ru-RU" sz="2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(МПЗ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2" name="Google Shape;22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0858" y="3857628"/>
            <a:ext cx="2483086" cy="257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>
            <p:ph type="title"/>
          </p:nvPr>
        </p:nvSpPr>
        <p:spPr>
          <a:xfrm>
            <a:off x="822960" y="365760"/>
            <a:ext cx="3749040" cy="2063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</a:pPr>
            <a:r>
              <a:rPr lang="ru-RU" cap="none">
                <a:latin typeface="Bebas Neue"/>
                <a:ea typeface="Bebas Neue"/>
                <a:cs typeface="Bebas Neue"/>
                <a:sym typeface="Bebas Neue"/>
              </a:rPr>
              <a:t>Отличительные</a:t>
            </a:r>
            <a:br>
              <a:rPr lang="ru-RU" cap="none">
                <a:latin typeface="Bebas Neue"/>
                <a:ea typeface="Bebas Neue"/>
                <a:cs typeface="Bebas Neue"/>
                <a:sym typeface="Bebas Neue"/>
              </a:rPr>
            </a:b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ЭМБЛЕМА МАСТЕР-ПРОВОДНИКА (ЭМП)</a:t>
            </a:r>
            <a:endParaRPr/>
          </a:p>
        </p:txBody>
      </p:sp>
      <p:pic>
        <p:nvPicPr>
          <p:cNvPr id="229" name="Google Shape;2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38" y="3214686"/>
            <a:ext cx="2907806" cy="28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/>
          <p:nvPr/>
        </p:nvSpPr>
        <p:spPr>
          <a:xfrm>
            <a:off x="5000628" y="714356"/>
            <a:ext cx="371474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ЭМБЛЕМА МАСТЕР- ПРОВОДНИКА (ЭМП-1)</a:t>
            </a:r>
            <a:endParaRPr b="1"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1" name="Google Shape;2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7818" y="2857496"/>
            <a:ext cx="3143272" cy="318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Times New Roman"/>
              <a:buNone/>
            </a:pPr>
            <a:r>
              <a:rPr b="1" lang="ru-RU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ЭМБЛЕМА (ЭТ-2)</a:t>
            </a:r>
            <a:endParaRPr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Elena\Desktop\Сниdsмок.JPG" id="238" name="Google Shape;2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488" y="1193380"/>
            <a:ext cx="3457524" cy="352150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7"/>
          <p:cNvSpPr txBox="1"/>
          <p:nvPr/>
        </p:nvSpPr>
        <p:spPr>
          <a:xfrm>
            <a:off x="5143504" y="4572008"/>
            <a:ext cx="37843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Используется на значках ступеней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>
            <p:ph type="title"/>
          </p:nvPr>
        </p:nvSpPr>
        <p:spPr>
          <a:xfrm>
            <a:off x="142844" y="365760"/>
            <a:ext cx="4286280" cy="1420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</a:pPr>
            <a:r>
              <a:rPr lang="ru-RU" cap="none">
                <a:latin typeface="Bebas Neue"/>
                <a:ea typeface="Bebas Neue"/>
                <a:cs typeface="Bebas Neue"/>
                <a:sym typeface="Bebas Neue"/>
              </a:rPr>
              <a:t>Отличительные</a:t>
            </a:r>
            <a:br>
              <a:rPr lang="ru-RU" cap="none">
                <a:latin typeface="Bebas Neue"/>
                <a:ea typeface="Bebas Neue"/>
                <a:cs typeface="Bebas Neue"/>
                <a:sym typeface="Bebas Neue"/>
              </a:rPr>
            </a:br>
            <a:br>
              <a:rPr lang="ru-RU" cap="none"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ЗВЕЗДА МАСТЕР- ПРОВОДНИКА (ЗМП</a:t>
            </a:r>
            <a:r>
              <a:rPr b="1" lang="ru-RU" sz="4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)</a:t>
            </a:r>
            <a:endParaRPr/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2214554"/>
            <a:ext cx="3007391" cy="254138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8"/>
          <p:cNvSpPr/>
          <p:nvPr/>
        </p:nvSpPr>
        <p:spPr>
          <a:xfrm>
            <a:off x="4357686" y="2143116"/>
            <a:ext cx="45720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КАРМАННАЯ НАШИВКА ПРОГРАММЫ </a:t>
            </a:r>
            <a:br>
              <a:rPr b="1" lang="ru-RU" sz="2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 sz="2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“МАСТЕР- ПРОВОДНИК” (МП)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48" name="Google Shape;24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488" y="5143512"/>
            <a:ext cx="6097587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/>
          <p:nvPr>
            <p:ph type="title"/>
          </p:nvPr>
        </p:nvSpPr>
        <p:spPr>
          <a:xfrm>
            <a:off x="822960" y="365760"/>
            <a:ext cx="7520940" cy="1848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</a:pPr>
            <a:r>
              <a:rPr lang="ru-RU" cap="none">
                <a:latin typeface="Bebas Neue"/>
                <a:ea typeface="Bebas Neue"/>
                <a:cs typeface="Bebas Neue"/>
                <a:sym typeface="Bebas Neue"/>
              </a:rPr>
              <a:t>Отличительные</a:t>
            </a:r>
            <a:br>
              <a:rPr lang="ru-RU" cap="none">
                <a:latin typeface="Bebas Neue"/>
                <a:ea typeface="Bebas Neue"/>
                <a:cs typeface="Bebas Neue"/>
                <a:sym typeface="Bebas Neue"/>
              </a:rPr>
            </a:br>
            <a:br>
              <a:rPr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ПЛАНКА С ШЕВРОНАМИ СТУПЕНЕЙ </a:t>
            </a:r>
            <a:br>
              <a:rPr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ДЛЯ МАСТЕР- ПРОВОДНИКА </a:t>
            </a: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(ПШМП</a:t>
            </a:r>
            <a:br>
              <a:rPr lang="ru-RU"/>
            </a:br>
            <a:endParaRPr/>
          </a:p>
        </p:txBody>
      </p:sp>
      <p:pic>
        <p:nvPicPr>
          <p:cNvPr id="255" name="Google Shape;2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0430" y="2143116"/>
            <a:ext cx="2233890" cy="4323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822960" y="365760"/>
            <a:ext cx="7520940" cy="3706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ЧЕГО НУЖНА ФОРМА:</a:t>
            </a:r>
            <a:b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>
                <a:latin typeface="Candara"/>
                <a:ea typeface="Candara"/>
                <a:cs typeface="Candara"/>
                <a:sym typeface="Candara"/>
              </a:rPr>
            </a:br>
            <a: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  <a:t>- помогает сделать работу клуба реальной и видимой,</a:t>
            </a:r>
            <a:b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  <a:t>- является символом, отражающим идеалы и стандарты Всемирного движения следопытов, </a:t>
            </a:r>
            <a:b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  <a:t>- дает осознание принадлежности клубу</a:t>
            </a:r>
            <a:b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>
                <a:latin typeface="Candara"/>
                <a:ea typeface="Candara"/>
                <a:cs typeface="Candara"/>
                <a:sym typeface="Candara"/>
              </a:rPr>
            </a:b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http://gazeta-sms.3dn.ru/_pu/0/20823162.jpg"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884" y="3429000"/>
            <a:ext cx="273367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/>
          <p:nvPr>
            <p:ph type="title"/>
          </p:nvPr>
        </p:nvSpPr>
        <p:spPr>
          <a:xfrm>
            <a:off x="822960" y="365760"/>
            <a:ext cx="7520940" cy="1991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</a:pPr>
            <a:r>
              <a:rPr lang="ru-RU" cap="none">
                <a:latin typeface="Bebas Neue"/>
                <a:ea typeface="Bebas Neue"/>
                <a:cs typeface="Bebas Neue"/>
                <a:sym typeface="Bebas Neue"/>
              </a:rPr>
              <a:t>Отличительные</a:t>
            </a:r>
            <a:br>
              <a:rPr lang="ru-RU" cap="none">
                <a:latin typeface="Bebas Neue"/>
                <a:ea typeface="Bebas Neue"/>
                <a:cs typeface="Bebas Neue"/>
                <a:sym typeface="Bebas Neue"/>
              </a:rPr>
            </a:b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ПЛАНКА ПОВЫШЕННЫХ ТРЕБОВАНИЙ СТУПЕНИ (ПТС)</a:t>
            </a:r>
            <a:endParaRPr/>
          </a:p>
        </p:txBody>
      </p:sp>
      <p:pic>
        <p:nvPicPr>
          <p:cNvPr id="262" name="Google Shape;26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3000372"/>
            <a:ext cx="7854830" cy="142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>
            <p:ph type="title"/>
          </p:nvPr>
        </p:nvSpPr>
        <p:spPr>
          <a:xfrm>
            <a:off x="214282" y="214290"/>
            <a:ext cx="7929618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</a:pPr>
            <a:r>
              <a:rPr lang="ru-RU" sz="2400" cap="none">
                <a:latin typeface="Bebas Neue"/>
                <a:ea typeface="Bebas Neue"/>
                <a:cs typeface="Bebas Neue"/>
                <a:sym typeface="Bebas Neue"/>
              </a:rPr>
              <a:t>Отличительные</a:t>
            </a:r>
            <a:br>
              <a:rPr lang="ru-RU" sz="2400" cap="none">
                <a:latin typeface="Bebas Neue"/>
                <a:ea typeface="Bebas Neue"/>
                <a:cs typeface="Bebas Neue"/>
                <a:sym typeface="Bebas Neue"/>
              </a:rPr>
            </a:br>
            <a:br>
              <a:rPr lang="ru-RU"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ЗНАЧОК КРЕЩЕННОГО СЛЕДОПЫТА (КЗ)</a:t>
            </a:r>
            <a:endParaRPr b="1" sz="24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9" name="Google Shape;269;p21"/>
          <p:cNvSpPr txBox="1"/>
          <p:nvPr/>
        </p:nvSpPr>
        <p:spPr>
          <a:xfrm>
            <a:off x="5076056" y="5877272"/>
            <a:ext cx="3816424" cy="747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8CEF9"/>
              </a:buClr>
              <a:buSzPts val="4000"/>
              <a:buFont typeface="Bebas Neue"/>
              <a:buNone/>
            </a:pPr>
            <a:r>
              <a:rPr lang="ru-RU" sz="4000" cap="none">
                <a:solidFill>
                  <a:srgbClr val="58CEF9"/>
                </a:solidFill>
                <a:latin typeface="Bebas Neue"/>
                <a:ea typeface="Bebas Neue"/>
                <a:cs typeface="Bebas Neue"/>
                <a:sym typeface="Bebas Neue"/>
              </a:rPr>
              <a:t>ПОЛОЖЕНИЕ ПО ФОРМЕ</a:t>
            </a:r>
            <a:endParaRPr sz="11500" cap="none">
              <a:solidFill>
                <a:srgbClr val="58CEF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70" name="Google Shape;27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0298" y="1643050"/>
            <a:ext cx="4000528" cy="3932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>
            <p:ph type="title"/>
          </p:nvPr>
        </p:nvSpPr>
        <p:spPr>
          <a:xfrm>
            <a:off x="467544" y="404664"/>
            <a:ext cx="8208912" cy="864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Bebas Neue"/>
              <a:buNone/>
            </a:pPr>
            <a:r>
              <a:rPr b="1" lang="ru-RU" sz="3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НАШИВКИ СПЕЦИАЛИЗАЦИЙ</a:t>
            </a:r>
            <a:endParaRPr b="1" sz="32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7" name="Google Shape;277;p22"/>
          <p:cNvSpPr txBox="1"/>
          <p:nvPr/>
        </p:nvSpPr>
        <p:spPr>
          <a:xfrm>
            <a:off x="5076056" y="5877272"/>
            <a:ext cx="3816424" cy="747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8CEF9"/>
              </a:buClr>
              <a:buSzPts val="4000"/>
              <a:buFont typeface="Bebas Neue"/>
              <a:buNone/>
            </a:pPr>
            <a:r>
              <a:rPr lang="ru-RU" sz="4000" cap="none">
                <a:solidFill>
                  <a:srgbClr val="58CEF9"/>
                </a:solidFill>
                <a:latin typeface="Bebas Neue"/>
                <a:ea typeface="Bebas Neue"/>
                <a:cs typeface="Bebas Neue"/>
                <a:sym typeface="Bebas Neue"/>
              </a:rPr>
              <a:t>ПОЛОЖЕНИЕ ПО ФОРМЕ</a:t>
            </a:r>
            <a:endParaRPr sz="11500" cap="none">
              <a:solidFill>
                <a:srgbClr val="58CEF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78" name="Google Shape;2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0846" y="1512898"/>
            <a:ext cx="5106987" cy="34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/>
          <p:nvPr>
            <p:ph type="title"/>
          </p:nvPr>
        </p:nvSpPr>
        <p:spPr>
          <a:xfrm>
            <a:off x="467544" y="260648"/>
            <a:ext cx="8208912" cy="864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Bebas Neue"/>
              <a:buNone/>
            </a:pPr>
            <a:r>
              <a:rPr b="1" lang="ru-RU" sz="3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СЕРЕБРЯНАЯ (СН)  И ЗОЛОТАЯ НАГРАДЫ (ЗН)</a:t>
            </a:r>
            <a:endParaRPr b="1" sz="32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5" name="Google Shape;285;p23"/>
          <p:cNvSpPr txBox="1"/>
          <p:nvPr/>
        </p:nvSpPr>
        <p:spPr>
          <a:xfrm>
            <a:off x="5076056" y="5877272"/>
            <a:ext cx="3816424" cy="747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8CEF9"/>
              </a:buClr>
              <a:buSzPts val="4000"/>
              <a:buFont typeface="Bebas Neue"/>
              <a:buNone/>
            </a:pPr>
            <a:r>
              <a:rPr lang="ru-RU" sz="4000" cap="none">
                <a:solidFill>
                  <a:srgbClr val="58CEF9"/>
                </a:solidFill>
                <a:latin typeface="Bebas Neue"/>
                <a:ea typeface="Bebas Neue"/>
                <a:cs typeface="Bebas Neue"/>
                <a:sym typeface="Bebas Neue"/>
              </a:rPr>
              <a:t>ПОЛОЖЕНИЕ ПО ФОРМЕ</a:t>
            </a:r>
            <a:endParaRPr sz="11500" cap="none">
              <a:solidFill>
                <a:srgbClr val="58CEF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86" name="Google Shape;28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4612" y="1357298"/>
            <a:ext cx="3888432" cy="375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bas Neue"/>
              <a:buNone/>
            </a:pP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АКСЕЛЬБАНТ (А)</a:t>
            </a:r>
            <a:endParaRPr/>
          </a:p>
        </p:txBody>
      </p:sp>
      <p:pic>
        <p:nvPicPr>
          <p:cNvPr descr="C:\Users\Elena\Desktop\Сниasdsмок.JPG" id="293" name="Google Shape;29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8992" y="1214422"/>
            <a:ext cx="4716470" cy="500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/>
          <p:nvPr>
            <p:ph type="title"/>
          </p:nvPr>
        </p:nvSpPr>
        <p:spPr>
          <a:xfrm>
            <a:off x="285720" y="214290"/>
            <a:ext cx="4104456" cy="1167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Bebas Neue"/>
              <a:buNone/>
            </a:pPr>
            <a:r>
              <a:rPr b="1" lang="ru-RU" sz="3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ФЛАГ МЕСТНОГО КЛУБА “СЛЕДОПЫТ” </a:t>
            </a:r>
            <a:endParaRPr/>
          </a:p>
        </p:txBody>
      </p:sp>
      <p:sp>
        <p:nvSpPr>
          <p:cNvPr id="300" name="Google Shape;300;p25"/>
          <p:cNvSpPr txBox="1"/>
          <p:nvPr/>
        </p:nvSpPr>
        <p:spPr>
          <a:xfrm>
            <a:off x="5076056" y="5877272"/>
            <a:ext cx="3816424" cy="747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8CEF9"/>
              </a:buClr>
              <a:buSzPts val="4000"/>
              <a:buFont typeface="Bebas Neue"/>
              <a:buNone/>
            </a:pPr>
            <a:r>
              <a:rPr lang="ru-RU" sz="4000" cap="none">
                <a:solidFill>
                  <a:srgbClr val="58CEF9"/>
                </a:solidFill>
                <a:latin typeface="Bebas Neue"/>
                <a:ea typeface="Bebas Neue"/>
                <a:cs typeface="Bebas Neue"/>
                <a:sym typeface="Bebas Neue"/>
              </a:rPr>
              <a:t>ПОЛОЖЕНИЕ ПО ФОРМЕ</a:t>
            </a:r>
            <a:endParaRPr sz="11500" cap="none">
              <a:solidFill>
                <a:srgbClr val="58CEF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01" name="Google Shape;30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85926"/>
            <a:ext cx="4357718" cy="306542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5"/>
          <p:cNvSpPr/>
          <p:nvPr/>
        </p:nvSpPr>
        <p:spPr>
          <a:xfrm>
            <a:off x="4429092" y="0"/>
            <a:ext cx="471490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ФЛАГ ПРОГРАММЫ “МАСТЕР- ПРОВОДНИК”</a:t>
            </a:r>
            <a:endParaRPr b="1" sz="3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3" name="Google Shape;30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2629" y="1785926"/>
            <a:ext cx="4451372" cy="296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 txBox="1"/>
          <p:nvPr>
            <p:ph type="title"/>
          </p:nvPr>
        </p:nvSpPr>
        <p:spPr>
          <a:xfrm>
            <a:off x="251520" y="1772816"/>
            <a:ext cx="2857520" cy="928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СИМВОЛИКА КЛУБА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имволика клуба" id="309" name="Google Shape;309;p26"/>
          <p:cNvPicPr preferRelativeResize="0"/>
          <p:nvPr/>
        </p:nvPicPr>
        <p:blipFill rotWithShape="1">
          <a:blip r:embed="rId3">
            <a:alphaModFix/>
          </a:blip>
          <a:srcRect b="10587" l="0" r="0" t="0"/>
          <a:stretch/>
        </p:blipFill>
        <p:spPr>
          <a:xfrm>
            <a:off x="3357554" y="-123999"/>
            <a:ext cx="5572132" cy="704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 txBox="1"/>
          <p:nvPr>
            <p:ph type="title"/>
          </p:nvPr>
        </p:nvSpPr>
        <p:spPr>
          <a:xfrm>
            <a:off x="179512" y="1340768"/>
            <a:ext cx="2928958" cy="928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СИМВОЛИКА КЛУБА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имволика клуба 2" id="315" name="Google Shape;3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16" y="0"/>
            <a:ext cx="5636909" cy="7215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"/>
          <p:cNvSpPr txBox="1"/>
          <p:nvPr>
            <p:ph type="title"/>
          </p:nvPr>
        </p:nvSpPr>
        <p:spPr>
          <a:xfrm>
            <a:off x="467544" y="116632"/>
            <a:ext cx="8208912" cy="129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Bebas Neue"/>
              <a:buNone/>
            </a:pPr>
            <a:br>
              <a:rPr lang="ru-RU" sz="3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МАКСИМАЛЬНО ВОЗМОЖНЫЕ НАШИВКИ И ЭМБЛЕМЫ </a:t>
            </a: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НА РУБАШКЕ КРЕЩЕННОГО СЛЕДОПЫТА, НАЧАВШЕГО ОБУЧЕНИЕ НА СТУПЕНИ «ПРОВОДНИК» </a:t>
            </a:r>
            <a:endParaRPr/>
          </a:p>
        </p:txBody>
      </p:sp>
      <p:sp>
        <p:nvSpPr>
          <p:cNvPr id="321" name="Google Shape;321;p28"/>
          <p:cNvSpPr txBox="1"/>
          <p:nvPr/>
        </p:nvSpPr>
        <p:spPr>
          <a:xfrm>
            <a:off x="5076056" y="5877272"/>
            <a:ext cx="3816424" cy="747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8CEF9"/>
              </a:buClr>
              <a:buSzPts val="4000"/>
              <a:buFont typeface="Bebas Neue"/>
              <a:buNone/>
            </a:pPr>
            <a:r>
              <a:rPr lang="ru-RU" sz="4000" cap="none">
                <a:solidFill>
                  <a:srgbClr val="58CEF9"/>
                </a:solidFill>
                <a:latin typeface="Bebas Neue"/>
                <a:ea typeface="Bebas Neue"/>
                <a:cs typeface="Bebas Neue"/>
                <a:sym typeface="Bebas Neue"/>
              </a:rPr>
              <a:t>ПОЛОЖЕНИЕ ПО ФОРМЕ</a:t>
            </a:r>
            <a:endParaRPr sz="11500" cap="none">
              <a:solidFill>
                <a:srgbClr val="58CEF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22" name="Google Shape;32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8531" y="1988840"/>
            <a:ext cx="6077805" cy="2759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 txBox="1"/>
          <p:nvPr>
            <p:ph type="title"/>
          </p:nvPr>
        </p:nvSpPr>
        <p:spPr>
          <a:xfrm>
            <a:off x="467544" y="332656"/>
            <a:ext cx="8208912" cy="1381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bas Neue"/>
              <a:buNone/>
            </a:pPr>
            <a:r>
              <a:rPr b="1" lang="ru-RU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МАКСИМАЛЬНО ВОЗМОЖНЫЕ НАШИВКИ И ЭМБЛЕМЫ </a:t>
            </a: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НА РУКАВАХ РУБАШКИ СЛЕДОПЫТА, ПРОШЕДШЕГО ВСЕ ШЕСТЬ СТУПЕНЕЙ КЛУБА </a:t>
            </a:r>
            <a:endParaRPr/>
          </a:p>
        </p:txBody>
      </p:sp>
      <p:sp>
        <p:nvSpPr>
          <p:cNvPr id="328" name="Google Shape;328;p29"/>
          <p:cNvSpPr txBox="1"/>
          <p:nvPr/>
        </p:nvSpPr>
        <p:spPr>
          <a:xfrm>
            <a:off x="5076056" y="5877272"/>
            <a:ext cx="3816424" cy="747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8CEF9"/>
              </a:buClr>
              <a:buSzPts val="4000"/>
              <a:buFont typeface="Bebas Neue"/>
              <a:buNone/>
            </a:pPr>
            <a:r>
              <a:rPr lang="ru-RU" sz="4000" cap="none">
                <a:solidFill>
                  <a:srgbClr val="58CEF9"/>
                </a:solidFill>
                <a:latin typeface="Bebas Neue"/>
                <a:ea typeface="Bebas Neue"/>
                <a:cs typeface="Bebas Neue"/>
                <a:sym typeface="Bebas Neue"/>
              </a:rPr>
              <a:t>ПОЛОЖЕНИЕ ПО ФОРМЕ</a:t>
            </a:r>
            <a:endParaRPr sz="11500" cap="none">
              <a:solidFill>
                <a:srgbClr val="58CEF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C:\Users\Elena\Desktop\Снимdwdwок.JPG" id="329" name="Google Shape;3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4546" y="2143116"/>
            <a:ext cx="4824247" cy="331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822960" y="365760"/>
            <a:ext cx="7520940" cy="991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Bebas Neue"/>
              <a:buNone/>
            </a:pPr>
            <a:r>
              <a:rPr b="1" lang="ru-RU" sz="3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ВИДЫ ФОРМЫ</a:t>
            </a: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ru-RU" sz="2400">
                <a:latin typeface="Bebas Neue"/>
                <a:ea typeface="Bebas Neue"/>
                <a:cs typeface="Bebas Neue"/>
                <a:sym typeface="Bebas Neue"/>
              </a:rPr>
              <a:t>ОФИЦИАЛЬНАЯ ФОРМА     ПОЛЕВАЯ ФОРМА</a:t>
            </a:r>
            <a:endParaRPr sz="2400"/>
          </a:p>
        </p:txBody>
      </p:sp>
      <p:pic>
        <p:nvPicPr>
          <p:cNvPr descr="C:\Users\Elena\Desktop\Сниasdмок.JPG"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1928802"/>
            <a:ext cx="3319778" cy="2851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Elena\Desktop\Снasdaимок.JPG" id="117" name="Google Shape;1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66" y="2000240"/>
            <a:ext cx="3801728" cy="270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/>
          <p:nvPr>
            <p:ph type="title"/>
          </p:nvPr>
        </p:nvSpPr>
        <p:spPr>
          <a:xfrm>
            <a:off x="467544" y="332086"/>
            <a:ext cx="8208912" cy="1310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</a:pPr>
            <a:br>
              <a:rPr lang="ru-RU" sz="3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МАКСИМАЛЬНО ВОЗМОЖНЫЕ НАШИВКИ И ЭМБЛЕМЫ </a:t>
            </a: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НА РУБАШКЕ ДИРЕКТОРА МЕСТНОГО КЛУБА, ПОСВЯЩЕННОГО </a:t>
            </a: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В МАСТЕР-ПРОВОДНИКИ </a:t>
            </a:r>
            <a:endParaRPr/>
          </a:p>
        </p:txBody>
      </p:sp>
      <p:sp>
        <p:nvSpPr>
          <p:cNvPr id="335" name="Google Shape;335;p30"/>
          <p:cNvSpPr txBox="1"/>
          <p:nvPr/>
        </p:nvSpPr>
        <p:spPr>
          <a:xfrm>
            <a:off x="5076056" y="5877272"/>
            <a:ext cx="3816424" cy="747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8CEF9"/>
              </a:buClr>
              <a:buSzPts val="4000"/>
              <a:buFont typeface="Bebas Neue"/>
              <a:buNone/>
            </a:pPr>
            <a:r>
              <a:rPr lang="ru-RU" sz="4000" cap="none">
                <a:solidFill>
                  <a:srgbClr val="58CEF9"/>
                </a:solidFill>
                <a:latin typeface="Bebas Neue"/>
                <a:ea typeface="Bebas Neue"/>
                <a:cs typeface="Bebas Neue"/>
                <a:sym typeface="Bebas Neue"/>
              </a:rPr>
              <a:t>ПОЛОЖЕНИЕ ПО ФОРМЕ</a:t>
            </a:r>
            <a:endParaRPr sz="11500" cap="none">
              <a:solidFill>
                <a:srgbClr val="58CEF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36" name="Google Shape;33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28" y="2285992"/>
            <a:ext cx="6408712" cy="307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 txBox="1"/>
          <p:nvPr>
            <p:ph type="title"/>
          </p:nvPr>
        </p:nvSpPr>
        <p:spPr>
          <a:xfrm>
            <a:off x="395536" y="188640"/>
            <a:ext cx="8424936" cy="1740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bas Neue"/>
              <a:buNone/>
            </a:pPr>
            <a:r>
              <a:rPr b="1" lang="ru-RU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МАКСИМАЛЬНО ВОЗМОЖНЫЕ НАШИВКИ И ЭМБЛЕМЫ </a:t>
            </a: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НА РУКАВАХ РУБАШКИ ЛИДЕРА МЕСТНОГО КЛУБА, ПОСВЯЩЕННОГО В МАСТЕР-ПРОВОДНИКИ </a:t>
            </a:r>
            <a:endParaRPr b="1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42" name="Google Shape;342;p31"/>
          <p:cNvSpPr txBox="1"/>
          <p:nvPr/>
        </p:nvSpPr>
        <p:spPr>
          <a:xfrm>
            <a:off x="5076056" y="5877272"/>
            <a:ext cx="3816424" cy="747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8CEF9"/>
              </a:buClr>
              <a:buSzPts val="4000"/>
              <a:buFont typeface="Bebas Neue"/>
              <a:buNone/>
            </a:pPr>
            <a:r>
              <a:rPr lang="ru-RU" sz="4000" cap="none">
                <a:solidFill>
                  <a:srgbClr val="58CEF9"/>
                </a:solidFill>
                <a:latin typeface="Bebas Neue"/>
                <a:ea typeface="Bebas Neue"/>
                <a:cs typeface="Bebas Neue"/>
                <a:sym typeface="Bebas Neue"/>
              </a:rPr>
              <a:t>ПОЛОЖЕНИЕ ПО ФОРМЕ</a:t>
            </a:r>
            <a:endParaRPr sz="11500" cap="none">
              <a:solidFill>
                <a:srgbClr val="58CEF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C:\Users\Elena\Desktop\Снимsdsdок.JPG" id="343" name="Google Shape;34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984" y="2214554"/>
            <a:ext cx="4879157" cy="351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/>
          <p:nvPr>
            <p:ph type="title"/>
          </p:nvPr>
        </p:nvSpPr>
        <p:spPr>
          <a:xfrm>
            <a:off x="822960" y="365760"/>
            <a:ext cx="7520940" cy="427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ЕЩЕ МОЖНО ИСПОЛЬЗОВАТЬ СЛЕДОПЫТСКУЮ АТРИБУТИКУ:</a:t>
            </a:r>
            <a:br>
              <a:rPr b="1" lang="ru-RU" sz="320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  <a:t>- на кружках,</a:t>
            </a:r>
            <a:b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  <a:t>- на футболках,</a:t>
            </a:r>
            <a:b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  <a:t>- на кепках,</a:t>
            </a:r>
            <a:b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  <a:t>- на брелках,</a:t>
            </a:r>
            <a:b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  <a:t>- на магнитах</a:t>
            </a:r>
            <a:b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  <a:t>и др.</a:t>
            </a:r>
            <a:br>
              <a:rPr lang="ru-RU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mywishlist.ru/pic/i/wish/orig/005/976/968.jpeg" id="349" name="Google Shape;3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884" y="1428736"/>
            <a:ext cx="1285916" cy="1285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impulsport.ru/u/ff/802e8228ed11e49b15874ac0679388/-/%D0%A4%D0%A3%D0%A2%D0%91%D0%9E%D0%9B%D0%9A%D0%90%20%D0%A3%D0%97%D0%91%D0%95%D0%9A%D0%98%D0%A1%D0%A2%D0%90%D0%9D%20%D0%A5%D0%91.jpg" id="350" name="Google Shape;35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4744" y="1857364"/>
            <a:ext cx="2000264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kecos.ru/gkecos_ru/cache/r/dcrb8m75m6rbwp0d_120x85.jpg" id="351" name="Google Shape;35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0957" y="1571612"/>
            <a:ext cx="1643043" cy="1163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giftspromo.ru/images/models/supplier_5/4251_jpg_1000x1000.jpg" id="352" name="Google Shape;35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3152" y="3929066"/>
            <a:ext cx="1501698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novorossijsk.buyreklama.ru/novorossijsk/photos/29247321/20c80ef4cf384a78ccac7a274f97581e.jpg" id="353" name="Google Shape;353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21936" y="3286124"/>
            <a:ext cx="1731255" cy="157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"/>
          <p:cNvSpPr txBox="1"/>
          <p:nvPr>
            <p:ph type="title"/>
          </p:nvPr>
        </p:nvSpPr>
        <p:spPr>
          <a:xfrm>
            <a:off x="822960" y="365760"/>
            <a:ext cx="7520940" cy="2563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ЗАКАЗ И ПОШИВ АТРИБУТИКИ</a:t>
            </a:r>
            <a:b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cap="none">
                <a:latin typeface="Times New Roman"/>
                <a:ea typeface="Times New Roman"/>
                <a:cs typeface="Times New Roman"/>
                <a:sym typeface="Times New Roman"/>
              </a:rPr>
              <a:t>Информация будет публиковаться на ямолод. инфо. </a:t>
            </a:r>
            <a:endParaRPr sz="2400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mtdata.ru/u24/photoAD5F/20479422248-0/original.jpg" id="359" name="Google Shape;3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7581" y="5500702"/>
            <a:ext cx="1339794" cy="1004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title"/>
          </p:nvPr>
        </p:nvSpPr>
        <p:spPr>
          <a:xfrm>
            <a:off x="142844" y="365760"/>
            <a:ext cx="9001156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ЭЛЕМЕНТЫ ФОРМЫ КЛУБА «СЛЕДОПЫТ»</a:t>
            </a:r>
            <a:endParaRPr b="1" sz="3200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57158" y="1071546"/>
            <a:ext cx="34222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Галстук следопыта </a:t>
            </a:r>
            <a:r>
              <a:rPr b="1" lang="ru-RU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(ГС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1643050"/>
            <a:ext cx="3286148" cy="148064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4286248" y="1071546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Галстук мастер- проводника клуба “Следопыт” </a:t>
            </a:r>
            <a:r>
              <a:rPr b="1" lang="ru-RU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(МП-С)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928802"/>
            <a:ext cx="4024468" cy="178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>
            <a:off x="4643438" y="3714752"/>
            <a:ext cx="41315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Наградная лента следопыта 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9322" y="4286232"/>
            <a:ext cx="1615309" cy="246284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214282" y="3143248"/>
            <a:ext cx="42730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Зажим для (ГС) и (МП-С) 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0100" y="3929066"/>
            <a:ext cx="2447594" cy="2461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title"/>
          </p:nvPr>
        </p:nvSpPr>
        <p:spPr>
          <a:xfrm>
            <a:off x="822960" y="365760"/>
            <a:ext cx="7520940" cy="3206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НОСИТЬ ФОРМУ</a:t>
            </a:r>
            <a:br>
              <a:rPr b="1" lang="ru-RU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200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РЕКОМЕНДУЕТСЯ В СЛЕДУЮЩИХ СЛУЧАЯХ:</a:t>
            </a:r>
            <a:br>
              <a:rPr b="1" lang="ru-RU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- на всех </a:t>
            </a:r>
            <a:r>
              <a:rPr b="1"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встречах </a:t>
            </a:r>
            <a: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следопытов, </a:t>
            </a:r>
            <a:b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- при любом </a:t>
            </a:r>
            <a:r>
              <a:rPr b="1"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общественном сборе (</a:t>
            </a:r>
            <a: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когда ребята выступают в роли посыльных, сопровождающих, почетного караула или знаменной группы),</a:t>
            </a:r>
            <a:b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- по случаям, </a:t>
            </a:r>
            <a:r>
              <a:rPr b="1"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особо оговоренным </a:t>
            </a:r>
            <a: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директором клуба,</a:t>
            </a:r>
            <a:b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- во время </a:t>
            </a:r>
            <a:r>
              <a:rPr b="1"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специальных служений </a:t>
            </a:r>
            <a: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следопытов,</a:t>
            </a:r>
            <a:b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cap="none">
                <a:latin typeface="Times New Roman"/>
                <a:ea typeface="Times New Roman"/>
                <a:cs typeface="Times New Roman"/>
                <a:sym typeface="Times New Roman"/>
              </a:rPr>
              <a:t>- при участии в миссионерском служении или в социальной работе</a:t>
            </a:r>
            <a:endParaRPr sz="2000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www.adventist.su/img/new/church_pf/photo_pf2006_07.jpg"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802" y="3786190"/>
            <a:ext cx="3548034" cy="266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822960" y="365760"/>
            <a:ext cx="7520940" cy="427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Times New Roman"/>
              <a:buNone/>
            </a:pPr>
            <a:r>
              <a:rPr b="1" lang="ru-RU" sz="3200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ЭМБЛЕМЫ</a:t>
            </a:r>
            <a:br>
              <a:rPr b="1" lang="ru-RU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  <a:t>В то время как форма клуба «следопыт» отличается в разных регионах и странах мира, эмблемы и место их расположения являются </a:t>
            </a:r>
            <a:r>
              <a:rPr b="1" lang="ru-RU" cap="none">
                <a:latin typeface="Times New Roman"/>
                <a:ea typeface="Times New Roman"/>
                <a:cs typeface="Times New Roman"/>
                <a:sym typeface="Times New Roman"/>
              </a:rPr>
              <a:t>одинаковыми для всех.</a:t>
            </a:r>
            <a:br>
              <a:rPr b="1" lang="ru-RU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 cap="none">
                <a:latin typeface="Times New Roman"/>
                <a:ea typeface="Times New Roman"/>
                <a:cs typeface="Times New Roman"/>
                <a:sym typeface="Times New Roman"/>
              </a:rPr>
              <a:t>Идентификационные </a:t>
            </a:r>
            <a: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  <a:t>эмблемы – обозначают организацию, к которой принадлежит человек</a:t>
            </a:r>
            <a:br>
              <a:rPr b="1" lang="ru-RU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 cap="none">
                <a:latin typeface="Times New Roman"/>
                <a:ea typeface="Times New Roman"/>
                <a:cs typeface="Times New Roman"/>
                <a:sym typeface="Times New Roman"/>
              </a:rPr>
              <a:t>Отличительные </a:t>
            </a:r>
            <a:r>
              <a:rPr lang="ru-RU" cap="none">
                <a:latin typeface="Times New Roman"/>
                <a:ea typeface="Times New Roman"/>
                <a:cs typeface="Times New Roman"/>
                <a:sym typeface="Times New Roman"/>
              </a:rPr>
              <a:t>эмблемы – обозначают выполнение требований ступени, положение в клубе , особые достижения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62" y="4857760"/>
            <a:ext cx="827130" cy="7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0430" y="5715016"/>
            <a:ext cx="872342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4876" y="5143512"/>
            <a:ext cx="1145476" cy="78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1670" y="5357826"/>
            <a:ext cx="119863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43636" y="5715016"/>
            <a:ext cx="1087530" cy="86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00958" y="4857760"/>
            <a:ext cx="961103" cy="94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822960" y="365760"/>
            <a:ext cx="7520940" cy="1491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</a:pPr>
            <a:r>
              <a:rPr lang="ru-RU" cap="none">
                <a:latin typeface="Bebas Neue"/>
                <a:ea typeface="Bebas Neue"/>
                <a:cs typeface="Bebas Neue"/>
                <a:sym typeface="Bebas Neue"/>
              </a:rPr>
              <a:t>Идентификационные</a:t>
            </a:r>
            <a:br>
              <a:rPr lang="ru-RU" cap="none">
                <a:latin typeface="Bebas Neue"/>
                <a:ea typeface="Bebas Neue"/>
                <a:cs typeface="Bebas Neue"/>
                <a:sym typeface="Bebas Neue"/>
              </a:rPr>
            </a:b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НАШИВКА С НАЗВАНИЕМ МЕСТНОГО КЛУБА «СЛЕДОПЫТ» (М)</a:t>
            </a:r>
            <a:endParaRPr/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32" y="2214554"/>
            <a:ext cx="5272904" cy="292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785786" y="357166"/>
            <a:ext cx="7520940" cy="1714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</a:pPr>
            <a:br>
              <a:rPr b="1" lang="ru-RU" cap="none">
                <a:latin typeface="Bebas Neue"/>
                <a:ea typeface="Bebas Neue"/>
                <a:cs typeface="Bebas Neue"/>
                <a:sym typeface="Bebas Neue"/>
              </a:rPr>
            </a:br>
            <a:r>
              <a:rPr lang="ru-RU" cap="none">
                <a:latin typeface="Bebas Neue"/>
                <a:ea typeface="Bebas Neue"/>
                <a:cs typeface="Bebas Neue"/>
                <a:sym typeface="Bebas Neue"/>
              </a:rPr>
              <a:t>Идентификационные</a:t>
            </a:r>
            <a:br>
              <a:rPr b="1" lang="ru-RU" cap="none">
                <a:latin typeface="Bebas Neue"/>
                <a:ea typeface="Bebas Neue"/>
                <a:cs typeface="Bebas Neue"/>
                <a:sym typeface="Bebas Neue"/>
              </a:rPr>
            </a:br>
            <a:b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НАШИВКА С ДОЛЖНОСТЬЮ СОТРУДНИКА (ДС)</a:t>
            </a:r>
            <a:endParaRPr/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042" y="2786058"/>
            <a:ext cx="5881687" cy="17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>
            <p:ph type="title"/>
          </p:nvPr>
        </p:nvSpPr>
        <p:spPr>
          <a:xfrm>
            <a:off x="822960" y="365760"/>
            <a:ext cx="7520940" cy="1848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</a:pPr>
            <a:r>
              <a:rPr lang="ru-RU" sz="3200" cap="none">
                <a:latin typeface="Bebas Neue"/>
                <a:ea typeface="Bebas Neue"/>
                <a:cs typeface="Bebas Neue"/>
                <a:sym typeface="Bebas Neue"/>
              </a:rPr>
              <a:t>Идентификационные</a:t>
            </a:r>
            <a:br>
              <a:rPr lang="ru-RU" sz="3200" cap="none">
                <a:latin typeface="Bebas Neue"/>
                <a:ea typeface="Bebas Neue"/>
                <a:cs typeface="Bebas Neue"/>
                <a:sym typeface="Bebas Neue"/>
              </a:rPr>
            </a:br>
            <a:br>
              <a:rPr b="1" lang="ru-RU" sz="3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b="1" lang="ru-RU" sz="3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ТРЕУГОЛЬНАЯ ЭМБЛЕМА СЛЕДОПЫТОВ (ЭТ)</a:t>
            </a:r>
            <a:endParaRPr b="1" sz="32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5076056" y="5877272"/>
            <a:ext cx="3816424" cy="747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8CEF9"/>
              </a:buClr>
              <a:buSzPts val="4000"/>
              <a:buFont typeface="Bebas Neue"/>
              <a:buNone/>
            </a:pPr>
            <a:r>
              <a:rPr lang="ru-RU" sz="4000" cap="none">
                <a:solidFill>
                  <a:srgbClr val="58CEF9"/>
                </a:solidFill>
                <a:latin typeface="Bebas Neue"/>
                <a:ea typeface="Bebas Neue"/>
                <a:cs typeface="Bebas Neue"/>
                <a:sym typeface="Bebas Neue"/>
              </a:rPr>
              <a:t>ПОЛОЖЕНИЕ ПО ФОРМЕ</a:t>
            </a:r>
            <a:endParaRPr sz="11500" cap="none">
              <a:solidFill>
                <a:srgbClr val="58CEF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488" y="2500306"/>
            <a:ext cx="3470304" cy="331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488" y="2428868"/>
            <a:ext cx="3470304" cy="3311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2017-01-12T09:42:01Z</dcterms:created>
  <dc:creator>Elena</dc:creator>
</cp:coreProperties>
</file>